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934" r:id="rId1"/>
  </p:sldMasterIdLst>
  <p:notesMasterIdLst>
    <p:notesMasterId r:id="rId13"/>
  </p:notesMasterIdLst>
  <p:sldIdLst>
    <p:sldId id="256" r:id="rId2"/>
    <p:sldId id="269" r:id="rId3"/>
    <p:sldId id="279" r:id="rId4"/>
    <p:sldId id="280" r:id="rId5"/>
    <p:sldId id="281" r:id="rId6"/>
    <p:sldId id="289" r:id="rId7"/>
    <p:sldId id="285" r:id="rId8"/>
    <p:sldId id="287" r:id="rId9"/>
    <p:sldId id="288" r:id="rId10"/>
    <p:sldId id="283" r:id="rId11"/>
    <p:sldId id="2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197"/>
    <a:srgbClr val="49166D"/>
    <a:srgbClr val="250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2" autoAdjust="0"/>
    <p:restoredTop sz="93979" autoAdjust="0"/>
  </p:normalViewPr>
  <p:slideViewPr>
    <p:cSldViewPr snapToGrid="0">
      <p:cViewPr varScale="1">
        <p:scale>
          <a:sx n="131" d="100"/>
          <a:sy n="131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75000"/>
          </a:schemeClr>
        </a:solidFill>
      </dgm:spPr>
      <dgm:t>
        <a:bodyPr rIns="324000"/>
        <a:lstStyle/>
        <a:p>
          <a:r>
            <a:rPr lang="en-US" sz="1200" b="1" dirty="0">
              <a:solidFill>
                <a:schemeClr val="bg1"/>
              </a:solidFill>
            </a:rPr>
            <a:t>Identify Problem and         Application</a:t>
          </a: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Classification Model</a:t>
          </a: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75000"/>
          </a:schemeClr>
        </a:solidFill>
      </dgm:spPr>
      <dgm:t>
        <a:bodyPr lIns="0" rIns="252000"/>
        <a:lstStyle/>
        <a:p>
          <a:r>
            <a:rPr lang="en-US" sz="1200" b="1" dirty="0">
              <a:solidFill>
                <a:schemeClr val="bg1"/>
              </a:solidFill>
            </a:rPr>
            <a:t>Data Exploration, Feature  Engineering</a:t>
          </a: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Classification Model</a:t>
          </a: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75000"/>
          </a:schemeClr>
        </a:solidFill>
      </dgm:spPr>
      <dgm:t>
        <a:bodyPr rIns="216000"/>
        <a:lstStyle/>
        <a:p>
          <a:r>
            <a:rPr lang="en-US" sz="1200" b="1" dirty="0">
              <a:solidFill>
                <a:schemeClr val="bg1"/>
              </a:solidFill>
            </a:rPr>
            <a:t>Feature Scaling and     Reduction</a:t>
          </a: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Classification Model</a:t>
          </a: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bg1"/>
              </a:solidFill>
            </a:rPr>
            <a:t>Regression Model</a:t>
          </a: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Classification Model</a:t>
          </a: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bg1"/>
              </a:solidFill>
            </a:rPr>
            <a:t>Classification Model</a:t>
          </a: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bg1"/>
              </a:solidFill>
            </a:rPr>
            <a:t>Classification Model</a:t>
          </a: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bg1"/>
              </a:solidFill>
            </a:rPr>
            <a:t>Classification Model</a:t>
          </a: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Conclusion</a:t>
          </a: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>
              <a:solidFill>
                <a:schemeClr val="accent2">
                  <a:lumMod val="75000"/>
                </a:schemeClr>
              </a:solidFill>
            </a:rPr>
            <a:t>Classification Model</a:t>
          </a: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Identify Problem and         Application</a:t>
          </a: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Classification Model</a:t>
          </a: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sp:txBody>
      <dsp:txXfrm>
        <a:off x="9939102" y="0"/>
        <a:ext cx="2065014" cy="3727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Data Exploration, Feature  Engineering</a:t>
          </a: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Classification Model</a:t>
          </a: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sp:txBody>
      <dsp:txXfrm>
        <a:off x="9939102" y="0"/>
        <a:ext cx="2065014" cy="372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Feature Scaling and     Reduction</a:t>
          </a: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Classification Model</a:t>
          </a: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sp:txBody>
      <dsp:txXfrm>
        <a:off x="9939102" y="0"/>
        <a:ext cx="2065014" cy="372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Regression Model</a:t>
          </a: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Classification Model</a:t>
          </a: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sp:txBody>
      <dsp:txXfrm>
        <a:off x="9939102" y="0"/>
        <a:ext cx="2065014" cy="3727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Classification Model</a:t>
          </a: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sp:txBody>
      <dsp:txXfrm>
        <a:off x="9939102" y="0"/>
        <a:ext cx="2065014" cy="3727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Classification Model</a:t>
          </a: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sp:txBody>
      <dsp:txXfrm>
        <a:off x="9939102" y="0"/>
        <a:ext cx="2065014" cy="3727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Classification Model</a:t>
          </a: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Conclusion</a:t>
          </a:r>
        </a:p>
      </dsp:txBody>
      <dsp:txXfrm>
        <a:off x="9939102" y="0"/>
        <a:ext cx="2065014" cy="3727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Regression Model</a:t>
          </a: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2">
                  <a:lumMod val="75000"/>
                </a:schemeClr>
              </a:solidFill>
            </a:rPr>
            <a:t>Classification Model</a:t>
          </a: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Conclusion</a:t>
          </a:r>
        </a:p>
      </dsp:txBody>
      <dsp:txXfrm>
        <a:off x="9939102" y="0"/>
        <a:ext cx="2065014" cy="372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951DA-5A2B-413A-9CC6-9C1FF93E1863}" type="datetimeFigureOut">
              <a:rPr lang="en-CA" smtClean="0"/>
              <a:t>2020-04-07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668F2-90C5-4B20-A290-F210F0FD3F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45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786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800" dirty="0">
                <a:solidFill>
                  <a:srgbClr val="C55A11"/>
                </a:solidFill>
                <a:latin typeface="Lato"/>
              </a:rPr>
              <a:t>Some of the top ranking features from K-best include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lead_time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‘</a:t>
            </a:r>
          </a:p>
          <a:p>
            <a:r>
              <a:rPr lang="en-CA" sz="800" dirty="0">
                <a:solidFill>
                  <a:srgbClr val="C55A11"/>
                </a:solidFill>
                <a:latin typeface="Lato"/>
              </a:rPr>
              <a:t>'children‘</a:t>
            </a:r>
          </a:p>
          <a:p>
            <a:r>
              <a:rPr lang="en-CA" sz="800" dirty="0">
                <a:solidFill>
                  <a:srgbClr val="C55A11"/>
                </a:solidFill>
                <a:latin typeface="Lato"/>
              </a:rPr>
              <a:t>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previous_cancellations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‘</a:t>
            </a:r>
          </a:p>
          <a:p>
            <a:r>
              <a:rPr lang="en-CA" sz="800" dirty="0">
                <a:solidFill>
                  <a:srgbClr val="C55A11"/>
                </a:solidFill>
                <a:latin typeface="Lato"/>
              </a:rPr>
              <a:t>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previous_bookings_not_canceled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‘</a:t>
            </a:r>
          </a:p>
          <a:p>
            <a:r>
              <a:rPr lang="en-CA" sz="800" dirty="0">
                <a:solidFill>
                  <a:srgbClr val="C55A11"/>
                </a:solidFill>
                <a:latin typeface="Lato"/>
              </a:rPr>
              <a:t>'company‘</a:t>
            </a:r>
          </a:p>
          <a:p>
            <a:r>
              <a:rPr lang="en-CA" sz="800" dirty="0">
                <a:solidFill>
                  <a:srgbClr val="C55A11"/>
                </a:solidFill>
                <a:latin typeface="Lato"/>
              </a:rPr>
              <a:t>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days_in_waiting_list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mdt_arrival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Resort_hotel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city_hotel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mrkt_seg_Corporate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mrkt_seg_Online_TA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mrkt_seg_Compmtry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mrkt_seg_Undefined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rm_tp_F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rm_tp_H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arr_mth_feb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meal_SC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depo_tp_Ref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distbn_chnl_Dir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>
                <a:solidFill>
                  <a:srgbClr val="C55A11"/>
                </a:solidFill>
                <a:latin typeface="Lato"/>
              </a:rPr>
              <a:t>assn_rm_tp_I</a:t>
            </a:r>
            <a:r>
              <a:rPr lang="en-CA" sz="800" dirty="0">
                <a:solidFill>
                  <a:srgbClr val="C55A11"/>
                </a:solidFill>
                <a:latin typeface="Lato"/>
              </a:rPr>
              <a:t>'</a:t>
            </a:r>
            <a:endParaRPr lang="en-CA" sz="800" dirty="0">
              <a:solidFill>
                <a:srgbClr val="C55A1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884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820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"""Train an Multilayer Perceptron (MLP) with </a:t>
            </a:r>
            <a:r>
              <a:rPr lang="en-US" dirty="0" err="1"/>
              <a:t>TensorFlow</a:t>
            </a:r>
            <a:r>
              <a:rPr lang="en-US" dirty="0"/>
              <a:t> - </a:t>
            </a:r>
            <a:r>
              <a:rPr lang="en-US" dirty="0" err="1"/>
              <a:t>Keras</a:t>
            </a:r>
            <a:r>
              <a:rPr lang="en-US" dirty="0"/>
              <a:t> API"""</a:t>
            </a:r>
            <a:endParaRPr lang="en-CA" sz="1200" dirty="0"/>
          </a:p>
          <a:p>
            <a:r>
              <a:rPr lang="fi-FI" sz="1200" dirty="0"/>
              <a:t>	Loss function, Accuracy</a:t>
            </a:r>
          </a:p>
          <a:p>
            <a:r>
              <a:rPr lang="fi-FI" sz="1200" dirty="0"/>
              <a:t>relu- [0.3609906734423616, 0.8394947]</a:t>
            </a:r>
            <a:br>
              <a:rPr lang="fi-FI" sz="1200" dirty="0"/>
            </a:br>
            <a:r>
              <a:rPr lang="fi-FI" sz="1200" dirty="0"/>
              <a:t>selu - [0.38405117149714463, 0.81708413]</a:t>
            </a:r>
            <a:br>
              <a:rPr lang="fi-FI" sz="1200" dirty="0"/>
            </a:br>
            <a:r>
              <a:rPr lang="fi-FI" sz="1200" dirty="0"/>
              <a:t>elu - [0.380795744237877, 0.8159357]</a:t>
            </a:r>
            <a:br>
              <a:rPr lang="fi-FI" sz="1200" dirty="0"/>
            </a:br>
            <a:r>
              <a:rPr lang="fi-FI" sz="1200" dirty="0"/>
              <a:t>tanh - [0.39610912362878786, 0.81432164]</a:t>
            </a:r>
            <a:br>
              <a:rPr lang="fi-FI" sz="1200" dirty="0"/>
            </a:br>
            <a:r>
              <a:rPr lang="fi-FI" sz="1200" dirty="0"/>
              <a:t>relu (optimized)- [0.3583572881965955, 0.82940686]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42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3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7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2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4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6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5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6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9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0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EFA27-4C0C-4355-BF1A-BEDB2BBEF8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6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.ytimg.com/vi/Viyp58DMGng/maxresdefault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diagramQuickStyle" Target="../diagrams/quickStyl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diagramLayout" Target="../diagrams/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diagramData" Target="../diagrams/data1.xml"/><Relationship Id="rId5" Type="http://schemas.openxmlformats.org/officeDocument/2006/relationships/tags" Target="../tags/tag5.xml"/><Relationship Id="rId15" Type="http://schemas.microsoft.com/office/2007/relationships/diagramDrawing" Target="../diagrams/drawing1.xml"/><Relationship Id="rId10" Type="http://schemas.openxmlformats.org/officeDocument/2006/relationships/hyperlink" Target="https://www.kaggle.com/jessemostipak/hotel-booking-demand" TargetMode="External"/><Relationship Id="rId4" Type="http://schemas.openxmlformats.org/officeDocument/2006/relationships/tags" Target="../tags/tag4.xml"/><Relationship Id="rId9" Type="http://schemas.openxmlformats.org/officeDocument/2006/relationships/image" Target="../media/image6.jpeg"/><Relationship Id="rId14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0.png"/><Relationship Id="rId10" Type="http://schemas.microsoft.com/office/2007/relationships/diagramDrawing" Target="../diagrams/drawing2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4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diagramColors" Target="../diagrams/colors4.xml"/><Relationship Id="rId5" Type="http://schemas.openxmlformats.org/officeDocument/2006/relationships/tags" Target="../tags/tag11.xml"/><Relationship Id="rId10" Type="http://schemas.openxmlformats.org/officeDocument/2006/relationships/diagramQuickStyle" Target="../diagrams/quickStyle4.xml"/><Relationship Id="rId4" Type="http://schemas.openxmlformats.org/officeDocument/2006/relationships/tags" Target="../tags/tag10.xml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5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diagramColors" Target="../diagrams/colors5.xml"/><Relationship Id="rId5" Type="http://schemas.openxmlformats.org/officeDocument/2006/relationships/tags" Target="../tags/tag17.xml"/><Relationship Id="rId10" Type="http://schemas.openxmlformats.org/officeDocument/2006/relationships/diagramQuickStyle" Target="../diagrams/quickStyle5.xml"/><Relationship Id="rId4" Type="http://schemas.openxmlformats.org/officeDocument/2006/relationships/tags" Target="../tags/tag16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9.emf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21.png"/><Relationship Id="rId4" Type="http://schemas.openxmlformats.org/officeDocument/2006/relationships/diagramData" Target="../diagrams/data7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uxury Hotel in Crete Greece, Amirandes Grecotel Hotels ...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36295"/>
          <a:stretch/>
        </p:blipFill>
        <p:spPr>
          <a:xfrm>
            <a:off x="0" y="1"/>
            <a:ext cx="12192000" cy="4368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27771" y="4378443"/>
            <a:ext cx="1137630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dirty="0">
                <a:solidFill>
                  <a:schemeClr val="accent2">
                    <a:lumMod val="75000"/>
                  </a:schemeClr>
                </a:solidFill>
              </a:rPr>
              <a:t>Predicting Pricing and Cancellation for Hotel Reservations</a:t>
            </a:r>
          </a:p>
          <a:p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Course Name: SCS 3253-24 Machine Learning</a:t>
            </a:r>
          </a:p>
          <a:p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Instructor: Matt MacDonald</a:t>
            </a:r>
          </a:p>
          <a:p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Apr 7</a:t>
            </a:r>
            <a:r>
              <a:rPr lang="en-CA" sz="1600" baseline="30000" dirty="0">
                <a:solidFill>
                  <a:schemeClr val="accent2">
                    <a:lumMod val="75000"/>
                  </a:schemeClr>
                </a:solidFill>
              </a:rPr>
              <a:t>th</a:t>
            </a: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 2020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4499" y="5276323"/>
            <a:ext cx="300353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accent2">
                    <a:lumMod val="75000"/>
                  </a:schemeClr>
                </a:solidFill>
              </a:rPr>
              <a:t>By: </a:t>
            </a:r>
          </a:p>
          <a:p>
            <a:r>
              <a:rPr lang="en-CA" sz="2000" dirty="0" err="1">
                <a:solidFill>
                  <a:schemeClr val="accent2">
                    <a:lumMod val="75000"/>
                  </a:schemeClr>
                </a:solidFill>
              </a:rPr>
              <a:t>Farrukh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 Aziz</a:t>
            </a:r>
          </a:p>
          <a:p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Harkaran Singh </a:t>
            </a:r>
          </a:p>
          <a:p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Sandeep </a:t>
            </a:r>
            <a:r>
              <a:rPr lang="en-CA" sz="2000" dirty="0" err="1">
                <a:solidFill>
                  <a:schemeClr val="accent2">
                    <a:lumMod val="75000"/>
                  </a:schemeClr>
                </a:solidFill>
              </a:rPr>
              <a:t>Borkar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CA" sz="2000" dirty="0" err="1">
                <a:solidFill>
                  <a:schemeClr val="accent2">
                    <a:lumMod val="75000"/>
                  </a:schemeClr>
                </a:solidFill>
              </a:rPr>
              <a:t>Vijaya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CA" sz="2000" dirty="0" err="1">
                <a:solidFill>
                  <a:schemeClr val="accent2">
                    <a:lumMod val="75000"/>
                  </a:schemeClr>
                </a:solidFill>
              </a:rPr>
              <a:t>Chennupati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93455" y="6689432"/>
            <a:ext cx="23552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Pic link: </a:t>
            </a:r>
            <a:r>
              <a:rPr lang="en-CA" sz="6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/>
              </a:rPr>
              <a:t>https://i.ytimg.com/vi/Viyp58DMGng/maxresdefault.jpg</a:t>
            </a:r>
            <a:endParaRPr lang="en-CA" sz="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849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200" kern="0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Pentagon 18"/>
          <p:cNvSpPr>
            <a:spLocks noChangeArrowheads="1"/>
          </p:cNvSpPr>
          <p:nvPr/>
        </p:nvSpPr>
        <p:spPr bwMode="auto">
          <a:xfrm>
            <a:off x="287482" y="1093509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34" charset="-128"/>
              </a:rPr>
              <a:t>Applications of the Model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287481" y="1480043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CA" sz="1400" b="0" dirty="0">
                <a:solidFill>
                  <a:srgbClr val="C55A11"/>
                </a:solidFill>
              </a:rPr>
              <a:t>As a customer, predict the price of hotel and plan vacation</a:t>
            </a:r>
          </a:p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CA" sz="1400" b="0" dirty="0">
                <a:solidFill>
                  <a:srgbClr val="C55A11"/>
                </a:solidFill>
              </a:rPr>
              <a:t>As a hotel owner, predict whether a reservation will be cancelled to enable</a:t>
            </a:r>
          </a:p>
          <a:p>
            <a:pPr marL="625475" lvl="2" indent="-17145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CA" b="0" dirty="0">
                <a:solidFill>
                  <a:srgbClr val="C55A11"/>
                </a:solidFill>
              </a:rPr>
              <a:t>Better Logistics planning</a:t>
            </a:r>
          </a:p>
          <a:p>
            <a:pPr marL="625475" lvl="2" indent="-17145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CA" b="0" dirty="0">
                <a:solidFill>
                  <a:srgbClr val="C55A11"/>
                </a:solidFill>
              </a:rPr>
              <a:t>Estimation of overbooking required</a:t>
            </a:r>
          </a:p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CA" sz="1400" b="0" dirty="0">
                <a:solidFill>
                  <a:srgbClr val="C55A11"/>
                </a:solidFill>
              </a:rPr>
              <a:t>Potential to replicate in other reservation related transactions</a:t>
            </a:r>
          </a:p>
        </p:txBody>
      </p:sp>
      <p:sp>
        <p:nvSpPr>
          <p:cNvPr id="27" name="Pentagon 26"/>
          <p:cNvSpPr>
            <a:spLocks noChangeArrowheads="1"/>
          </p:cNvSpPr>
          <p:nvPr/>
        </p:nvSpPr>
        <p:spPr bwMode="auto">
          <a:xfrm>
            <a:off x="5822587" y="1093509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pitchFamily="34" charset="-128"/>
              </a:rPr>
              <a:t>Model Limitations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822586" y="1480043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55A11"/>
                </a:solidFill>
              </a:rPr>
              <a:t>Built on data from two hotels only, which can increase the chances of overfitting</a:t>
            </a: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55A11"/>
                </a:solidFill>
              </a:rPr>
              <a:t>Method of removing outliers chosen was 1.5 IQR from Q1 and Q3, which could lead to loss of data</a:t>
            </a: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55A11"/>
                </a:solidFill>
              </a:rPr>
              <a:t>Potential loss of data due to removing ‘Country’ data : blank and less than 100 data points</a:t>
            </a:r>
          </a:p>
        </p:txBody>
      </p:sp>
      <p:sp>
        <p:nvSpPr>
          <p:cNvPr id="29" name="Pentagon 28"/>
          <p:cNvSpPr>
            <a:spLocks noChangeArrowheads="1"/>
          </p:cNvSpPr>
          <p:nvPr/>
        </p:nvSpPr>
        <p:spPr bwMode="auto">
          <a:xfrm>
            <a:off x="287482" y="3670658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34" charset="-128"/>
              </a:rPr>
              <a:t>Challenges and Learnings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287481" y="4057192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55A11"/>
                </a:solidFill>
              </a:rPr>
              <a:t>Machine limitation leading to</a:t>
            </a: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C55A11"/>
                </a:solidFill>
              </a:rPr>
              <a:t>Restriction in using range of hypermeters</a:t>
            </a: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C55A11"/>
                </a:solidFill>
              </a:rPr>
              <a:t>Unable to use models like Gradient boost and </a:t>
            </a:r>
            <a:r>
              <a:rPr lang="en-US" b="0" dirty="0" err="1">
                <a:solidFill>
                  <a:srgbClr val="C55A11"/>
                </a:solidFill>
              </a:rPr>
              <a:t>Adaboost</a:t>
            </a:r>
            <a:endParaRPr lang="en-US" b="0" dirty="0">
              <a:solidFill>
                <a:srgbClr val="C55A11"/>
              </a:solidFill>
            </a:endParaRPr>
          </a:p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55A11"/>
                </a:solidFill>
              </a:rPr>
              <a:t>Virtual working during COVID-19</a:t>
            </a: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C55A11"/>
                </a:solidFill>
              </a:rPr>
              <a:t>Identified virtual work tools</a:t>
            </a:r>
          </a:p>
        </p:txBody>
      </p:sp>
      <p:sp>
        <p:nvSpPr>
          <p:cNvPr id="31" name="Pentagon 30"/>
          <p:cNvSpPr>
            <a:spLocks noChangeArrowheads="1"/>
          </p:cNvSpPr>
          <p:nvPr/>
        </p:nvSpPr>
        <p:spPr bwMode="auto">
          <a:xfrm>
            <a:off x="5822587" y="3670658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pitchFamily="34" charset="-128"/>
              </a:rPr>
              <a:t>Future Enhancements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5822586" y="4057192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55A11"/>
                </a:solidFill>
              </a:rPr>
              <a:t>Apply similar steps for any reservation related model, including flight reservation, appointment reservation etc.</a:t>
            </a: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55A11"/>
                </a:solidFill>
              </a:rPr>
              <a:t>Can be generalized to any regression and classification problem as our model covers both methods in depth</a:t>
            </a: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55A11"/>
                </a:solidFill>
              </a:rPr>
              <a:t>Scope for further research to identify underlying clusters in the data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272355845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688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uxury Hotel in Crete Greece, Amirandes Grecotel Hotels ...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36295"/>
          <a:stretch/>
        </p:blipFill>
        <p:spPr>
          <a:xfrm>
            <a:off x="0" y="1"/>
            <a:ext cx="12192000" cy="436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6935" y="4978806"/>
            <a:ext cx="11376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CA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5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302;p47"/>
          <p:cNvPicPr preferRelativeResize="0"/>
          <p:nvPr/>
        </p:nvPicPr>
        <p:blipFill rotWithShape="1">
          <a:blip r:embed="rId2">
            <a:alphaModFix/>
          </a:blip>
          <a:srcRect b="14429"/>
          <a:stretch/>
        </p:blipFill>
        <p:spPr>
          <a:xfrm>
            <a:off x="1" y="1805531"/>
            <a:ext cx="12191999" cy="50524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12;p47"/>
          <p:cNvSpPr/>
          <p:nvPr/>
        </p:nvSpPr>
        <p:spPr>
          <a:xfrm>
            <a:off x="91469" y="3581115"/>
            <a:ext cx="1653884" cy="52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Identify</a:t>
            </a:r>
            <a:r>
              <a:rPr kumimoji="0" lang="en-CA" sz="1400" b="1" i="0" u="none" strike="noStrike" kern="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Problem and Application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3;p47"/>
          <p:cNvSpPr/>
          <p:nvPr/>
        </p:nvSpPr>
        <p:spPr>
          <a:xfrm>
            <a:off x="2009735" y="3318252"/>
            <a:ext cx="2065219" cy="37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14000"/>
              </a:lnSpc>
              <a:buSzPts val="1400"/>
              <a:defRPr/>
            </a:pPr>
            <a:r>
              <a:rPr lang="en-US" b="1" kern="0" dirty="0">
                <a:solidFill>
                  <a:schemeClr val="accent2">
                    <a:lumMod val="75000"/>
                  </a:schemeClr>
                </a:solidFill>
              </a:rPr>
              <a:t>Data Exploration &amp; Feature Engineering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14;p47"/>
          <p:cNvSpPr/>
          <p:nvPr/>
        </p:nvSpPr>
        <p:spPr>
          <a:xfrm>
            <a:off x="4262668" y="3064573"/>
            <a:ext cx="1566885" cy="3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Feature Scaling</a:t>
            </a:r>
            <a:r>
              <a:rPr kumimoji="0" lang="en-CA" sz="1400" b="1" i="0" u="none" strike="noStrike" kern="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and Reduction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15;p47"/>
          <p:cNvSpPr/>
          <p:nvPr/>
        </p:nvSpPr>
        <p:spPr>
          <a:xfrm>
            <a:off x="6002496" y="2669876"/>
            <a:ext cx="1395479" cy="3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Regression Model: Select,</a:t>
            </a:r>
            <a:r>
              <a:rPr kumimoji="0" lang="en-CA" sz="1400" b="1" i="0" u="none" strike="noStrike" kern="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CA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Train &amp; Tune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16;p47"/>
          <p:cNvGrpSpPr/>
          <p:nvPr/>
        </p:nvGrpSpPr>
        <p:grpSpPr>
          <a:xfrm>
            <a:off x="1425584" y="4095453"/>
            <a:ext cx="684000" cy="684000"/>
            <a:chOff x="2966930" y="2044873"/>
            <a:chExt cx="684000" cy="684000"/>
          </a:xfrm>
        </p:grpSpPr>
        <p:pic>
          <p:nvPicPr>
            <p:cNvPr id="40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24;p47"/>
          <p:cNvSpPr/>
          <p:nvPr/>
        </p:nvSpPr>
        <p:spPr>
          <a:xfrm>
            <a:off x="7720031" y="1758352"/>
            <a:ext cx="1902827" cy="3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Conclusion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407944" y="4623929"/>
            <a:ext cx="5633731" cy="212785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tIns="0" bIns="0" rtlCol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50" name="Google Shape;316;p47"/>
          <p:cNvGrpSpPr/>
          <p:nvPr/>
        </p:nvGrpSpPr>
        <p:grpSpPr>
          <a:xfrm>
            <a:off x="3281975" y="3726676"/>
            <a:ext cx="684000" cy="684000"/>
            <a:chOff x="2966930" y="2044873"/>
            <a:chExt cx="684000" cy="684000"/>
          </a:xfrm>
        </p:grpSpPr>
        <p:pic>
          <p:nvPicPr>
            <p:cNvPr id="51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316;p47"/>
          <p:cNvGrpSpPr/>
          <p:nvPr/>
        </p:nvGrpSpPr>
        <p:grpSpPr>
          <a:xfrm>
            <a:off x="5102559" y="3445839"/>
            <a:ext cx="684000" cy="684000"/>
            <a:chOff x="2966930" y="2044873"/>
            <a:chExt cx="684000" cy="684000"/>
          </a:xfrm>
        </p:grpSpPr>
        <p:pic>
          <p:nvPicPr>
            <p:cNvPr id="54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316;p47"/>
          <p:cNvGrpSpPr/>
          <p:nvPr/>
        </p:nvGrpSpPr>
        <p:grpSpPr>
          <a:xfrm>
            <a:off x="6812309" y="3187567"/>
            <a:ext cx="684000" cy="684000"/>
            <a:chOff x="2966930" y="2044873"/>
            <a:chExt cx="684000" cy="684000"/>
          </a:xfrm>
        </p:grpSpPr>
        <p:pic>
          <p:nvPicPr>
            <p:cNvPr id="57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316;p47"/>
          <p:cNvGrpSpPr/>
          <p:nvPr/>
        </p:nvGrpSpPr>
        <p:grpSpPr>
          <a:xfrm>
            <a:off x="9127816" y="1774465"/>
            <a:ext cx="684000" cy="684000"/>
            <a:chOff x="2966930" y="2044873"/>
            <a:chExt cx="684000" cy="684000"/>
          </a:xfrm>
        </p:grpSpPr>
        <p:pic>
          <p:nvPicPr>
            <p:cNvPr id="60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09" y="1641491"/>
            <a:ext cx="729240" cy="47796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267036" y="720436"/>
            <a:ext cx="1847031" cy="9275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b="1" dirty="0"/>
              <a:t>Two Prediction Models for Pricing and Cancellation of Hotel Reservations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267977" y="1648007"/>
            <a:ext cx="45719" cy="302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2068319" y="1623262"/>
            <a:ext cx="45719" cy="302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chemeClr val="accent2">
                    <a:lumMod val="75000"/>
                  </a:schemeClr>
                </a:solidFill>
              </a:rPr>
              <a:t>Project Journey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707575" y="980931"/>
            <a:ext cx="7704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Google Shape;315;p47"/>
          <p:cNvSpPr/>
          <p:nvPr/>
        </p:nvSpPr>
        <p:spPr>
          <a:xfrm>
            <a:off x="7450614" y="2737771"/>
            <a:ext cx="1395479" cy="3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14000"/>
              </a:lnSpc>
              <a:buSzPts val="1400"/>
              <a:defRPr/>
            </a:pPr>
            <a:r>
              <a:rPr lang="fr-FR" b="1" kern="0" dirty="0">
                <a:solidFill>
                  <a:schemeClr val="accent2">
                    <a:lumMod val="75000"/>
                  </a:schemeClr>
                </a:solidFill>
              </a:rPr>
              <a:t>Classification Model: Select, Train &amp; Tune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316;p47"/>
          <p:cNvGrpSpPr/>
          <p:nvPr/>
        </p:nvGrpSpPr>
        <p:grpSpPr>
          <a:xfrm>
            <a:off x="8688840" y="2909998"/>
            <a:ext cx="684000" cy="684000"/>
            <a:chOff x="2966930" y="2044873"/>
            <a:chExt cx="684000" cy="684000"/>
          </a:xfrm>
        </p:grpSpPr>
        <p:pic>
          <p:nvPicPr>
            <p:cNvPr id="44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81832" y="4948433"/>
            <a:ext cx="23166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ctr">
              <a:defRPr/>
            </a:pPr>
            <a:r>
              <a:rPr lang="en-US" sz="1200" kern="0" dirty="0">
                <a:solidFill>
                  <a:srgbClr val="FFFFFF"/>
                </a:solidFill>
              </a:rPr>
              <a:t>Regression Models:</a:t>
            </a:r>
          </a:p>
          <a:p>
            <a:pPr lvl="0" fontAlgn="ctr">
              <a:defRPr/>
            </a:pPr>
            <a:r>
              <a:rPr lang="en-US" sz="1200" kern="0" dirty="0">
                <a:solidFill>
                  <a:srgbClr val="FFFFFF"/>
                </a:solidFill>
              </a:rPr>
              <a:t>1. Linear Regression</a:t>
            </a:r>
          </a:p>
          <a:p>
            <a:pPr lvl="0" fontAlgn="ctr">
              <a:defRPr/>
            </a:pPr>
            <a:r>
              <a:rPr lang="en-US" sz="1200" kern="0" dirty="0">
                <a:solidFill>
                  <a:srgbClr val="FFFFFF"/>
                </a:solidFill>
              </a:rPr>
              <a:t>2. </a:t>
            </a:r>
            <a:r>
              <a:rPr lang="en-CA" sz="1200" kern="0" dirty="0">
                <a:solidFill>
                  <a:srgbClr val="FFFFFF"/>
                </a:solidFill>
              </a:rPr>
              <a:t>SGD Regression</a:t>
            </a:r>
          </a:p>
          <a:p>
            <a:r>
              <a:rPr lang="en-CA" sz="1200" kern="0" dirty="0">
                <a:solidFill>
                  <a:schemeClr val="bg1"/>
                </a:solidFill>
              </a:rPr>
              <a:t>3. Random Forest Regression</a:t>
            </a:r>
          </a:p>
          <a:p>
            <a:r>
              <a:rPr lang="en-CA" sz="1200" kern="0" dirty="0">
                <a:solidFill>
                  <a:schemeClr val="bg1"/>
                </a:solidFill>
              </a:rPr>
              <a:t>4. Elastic Net</a:t>
            </a:r>
          </a:p>
          <a:p>
            <a:r>
              <a:rPr lang="en-CA" sz="1200" kern="0" dirty="0">
                <a:solidFill>
                  <a:schemeClr val="bg1"/>
                </a:solidFill>
              </a:rPr>
              <a:t>5. Ada Boost Regression</a:t>
            </a:r>
          </a:p>
          <a:p>
            <a:r>
              <a:rPr lang="en-CA" sz="1200" kern="0" dirty="0">
                <a:solidFill>
                  <a:schemeClr val="bg1"/>
                </a:solidFill>
              </a:rPr>
              <a:t>6. Support Vector Regression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28895" y="4953955"/>
            <a:ext cx="2192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kern="0" dirty="0">
                <a:solidFill>
                  <a:schemeClr val="bg1"/>
                </a:solidFill>
              </a:rPr>
              <a:t>Classification Models</a:t>
            </a:r>
          </a:p>
          <a:p>
            <a:r>
              <a:rPr lang="en-CA" sz="1200" dirty="0">
                <a:solidFill>
                  <a:schemeClr val="bg1"/>
                </a:solidFill>
              </a:rPr>
              <a:t>7.  K-Neighbors Classifier</a:t>
            </a:r>
          </a:p>
          <a:p>
            <a:r>
              <a:rPr lang="en-CA" sz="1200" dirty="0">
                <a:solidFill>
                  <a:schemeClr val="bg1"/>
                </a:solidFill>
              </a:rPr>
              <a:t>8. Logistic Regression</a:t>
            </a:r>
          </a:p>
          <a:p>
            <a:r>
              <a:rPr lang="en-CA" sz="1200" dirty="0">
                <a:solidFill>
                  <a:schemeClr val="bg1"/>
                </a:solidFill>
              </a:rPr>
              <a:t>9. Random Forest Classifier</a:t>
            </a:r>
          </a:p>
          <a:p>
            <a:r>
              <a:rPr lang="en-CA" sz="1200" dirty="0">
                <a:solidFill>
                  <a:schemeClr val="bg1"/>
                </a:solidFill>
              </a:rPr>
              <a:t>10. Support Vector Classifier</a:t>
            </a:r>
          </a:p>
          <a:p>
            <a:r>
              <a:rPr lang="en-CA" sz="1200" dirty="0">
                <a:solidFill>
                  <a:schemeClr val="bg1"/>
                </a:solidFill>
              </a:rPr>
              <a:t>11. Decision Tree Classifier</a:t>
            </a:r>
          </a:p>
          <a:p>
            <a:r>
              <a:rPr lang="en-CA" sz="1200" dirty="0">
                <a:solidFill>
                  <a:schemeClr val="bg1"/>
                </a:solidFill>
              </a:rPr>
              <a:t>12. Voting Classifier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895846" y="4953955"/>
            <a:ext cx="1145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ctr">
              <a:defRPr/>
            </a:pPr>
            <a:r>
              <a:rPr lang="en-US" sz="1200" kern="0" dirty="0">
                <a:solidFill>
                  <a:srgbClr val="FFFFFF"/>
                </a:solidFill>
              </a:rPr>
              <a:t>Other Tools</a:t>
            </a:r>
          </a:p>
          <a:p>
            <a:pPr lvl="0" fontAlgn="ctr">
              <a:defRPr/>
            </a:pPr>
            <a:r>
              <a:rPr lang="en-US" sz="1200" kern="0" dirty="0">
                <a:solidFill>
                  <a:srgbClr val="FFFFFF"/>
                </a:solidFill>
              </a:rPr>
              <a:t>13. RFECV</a:t>
            </a:r>
          </a:p>
          <a:p>
            <a:pPr lvl="0" fontAlgn="ctr">
              <a:defRPr/>
            </a:pPr>
            <a:r>
              <a:rPr lang="en-US" sz="1200" kern="0" dirty="0">
                <a:solidFill>
                  <a:srgbClr val="FFFFFF"/>
                </a:solidFill>
              </a:rPr>
              <a:t>14. K-best </a:t>
            </a:r>
          </a:p>
          <a:p>
            <a:pPr lvl="0" fontAlgn="ctr">
              <a:defRPr/>
            </a:pPr>
            <a:r>
              <a:rPr lang="en-US" sz="1200" kern="0" dirty="0">
                <a:solidFill>
                  <a:srgbClr val="FFFFFF"/>
                </a:solidFill>
              </a:rPr>
              <a:t>15. PCA </a:t>
            </a:r>
          </a:p>
          <a:p>
            <a:pPr lvl="0" fontAlgn="ctr">
              <a:defRPr/>
            </a:pPr>
            <a:r>
              <a:rPr lang="en-US" sz="1200" kern="0" dirty="0">
                <a:solidFill>
                  <a:srgbClr val="FFFFFF"/>
                </a:solidFill>
              </a:rPr>
              <a:t>16. Grid Search CV</a:t>
            </a:r>
          </a:p>
        </p:txBody>
      </p:sp>
      <p:sp>
        <p:nvSpPr>
          <p:cNvPr id="3" name="Rectangle 2"/>
          <p:cNvSpPr/>
          <p:nvPr/>
        </p:nvSpPr>
        <p:spPr>
          <a:xfrm>
            <a:off x="8001323" y="6453128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schemeClr val="bg1"/>
                </a:solidFill>
              </a:rPr>
              <a:t>17. Neural Networks</a:t>
            </a:r>
            <a:endParaRPr lang="en-US" sz="1200" kern="0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09739" y="4595114"/>
            <a:ext cx="3651962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ctr">
              <a:lnSpc>
                <a:spcPct val="120000"/>
              </a:lnSpc>
              <a:buClr>
                <a:srgbClr val="000000"/>
              </a:buClr>
              <a:defRPr/>
            </a:pPr>
            <a:r>
              <a:rPr lang="en-CA" sz="1400" b="1" kern="0" dirty="0">
                <a:solidFill>
                  <a:srgbClr val="FFFFFF"/>
                </a:solidFill>
                <a:sym typeface="Arial"/>
              </a:rPr>
              <a:t>Models and Data Exploration Tools Used</a:t>
            </a:r>
          </a:p>
        </p:txBody>
      </p:sp>
    </p:spTree>
    <p:extLst>
      <p:ext uri="{BB962C8B-B14F-4D97-AF65-F5344CB8AC3E}">
        <p14:creationId xmlns:p14="http://schemas.microsoft.com/office/powerpoint/2010/main" val="16419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14" y="1623550"/>
            <a:ext cx="1063997" cy="950446"/>
          </a:xfrm>
          <a:prstGeom prst="rect">
            <a:avLst/>
          </a:prstGeom>
        </p:spPr>
      </p:pic>
      <p:pic>
        <p:nvPicPr>
          <p:cNvPr id="4" name="Picture 12" descr="https://brand.telus.com/sites/default/files/Utilities_RGB_PU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6" y="1652152"/>
            <a:ext cx="990188" cy="92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chemeClr val="accent2">
                    <a:lumMod val="75000"/>
                  </a:schemeClr>
                </a:solidFill>
              </a:rPr>
              <a:t>Identify Problem and its Application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161;p3"/>
          <p:cNvSpPr/>
          <p:nvPr/>
        </p:nvSpPr>
        <p:spPr>
          <a:xfrm>
            <a:off x="417364" y="1260149"/>
            <a:ext cx="11257396" cy="206494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63;p3"/>
          <p:cNvSpPr txBox="1"/>
          <p:nvPr/>
        </p:nvSpPr>
        <p:spPr>
          <a:xfrm>
            <a:off x="910771" y="1088882"/>
            <a:ext cx="5951847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</a:t>
            </a:r>
            <a:r>
              <a:rPr kumimoji="0" lang="en-CA" sz="2000" b="0" i="0" u="none" strike="noStrike" kern="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mportant factors while making a hotel reservation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915" y="2518540"/>
            <a:ext cx="122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For Customers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01755" y="2518540"/>
            <a:ext cx="122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For Business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2461" y="1628367"/>
            <a:ext cx="224302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2000" b="1" dirty="0">
                <a:solidFill>
                  <a:schemeClr val="accent2">
                    <a:lumMod val="75000"/>
                  </a:schemeClr>
                </a:solidFill>
              </a:rPr>
              <a:t>Price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Location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Reservation Date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76679" y="1623550"/>
            <a:ext cx="2414226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2000" b="1" dirty="0">
                <a:solidFill>
                  <a:schemeClr val="accent2">
                    <a:lumMod val="75000"/>
                  </a:schemeClr>
                </a:solidFill>
              </a:rPr>
              <a:t>Cancellation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Lead Time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Repeat customer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8964" y="2889160"/>
            <a:ext cx="11038032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‘Price’ and ‘Cancellation’ are the key factors for any reservation, not just hotel reservation</a:t>
            </a:r>
          </a:p>
        </p:txBody>
      </p:sp>
      <p:sp>
        <p:nvSpPr>
          <p:cNvPr id="26" name="Rectangle 2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115275" y="4260389"/>
            <a:ext cx="2988128" cy="160073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4645555" y="4260389"/>
            <a:ext cx="2988128" cy="160073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8180358" y="4260389"/>
            <a:ext cx="2988128" cy="160073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 flipV="1">
            <a:off x="1115275" y="3916910"/>
            <a:ext cx="2988128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flipV="1">
            <a:off x="4645555" y="3916910"/>
            <a:ext cx="2988128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 flipV="1">
            <a:off x="8180358" y="3916910"/>
            <a:ext cx="2988128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77656" y="3952611"/>
            <a:ext cx="227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>
                <a:solidFill>
                  <a:srgbClr val="FFFFFF"/>
                </a:solidFill>
              </a:rPr>
              <a:t>Identified the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25484" y="3933204"/>
            <a:ext cx="3233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>
                <a:solidFill>
                  <a:srgbClr val="FFFFFF"/>
                </a:solidFill>
              </a:rPr>
              <a:t>Identified the target variables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03484" y="3933204"/>
            <a:ext cx="2715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>
                <a:solidFill>
                  <a:srgbClr val="FFFFFF"/>
                </a:solidFill>
              </a:rPr>
              <a:t>Application in industry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5274" y="4337841"/>
            <a:ext cx="2983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Data Source – </a:t>
            </a:r>
            <a:r>
              <a:rPr lang="en-CA" sz="1200" dirty="0" err="1">
                <a:solidFill>
                  <a:schemeClr val="accent2">
                    <a:lumMod val="75000"/>
                  </a:schemeClr>
                </a:solidFill>
              </a:rPr>
              <a:t>Kaggle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Link to Data Source</a:t>
            </a:r>
          </a:p>
          <a:p>
            <a:pPr>
              <a:lnSpc>
                <a:spcPct val="150000"/>
              </a:lnSpc>
            </a:pPr>
            <a:r>
              <a:rPr lang="en-CA" sz="1200" u="sng" dirty="0">
                <a:solidFill>
                  <a:schemeClr val="accent2">
                    <a:lumMod val="75000"/>
                  </a:schemeClr>
                </a:solidFill>
                <a:hlinkClick r:id="rId10"/>
              </a:rPr>
              <a:t>https://www.kaggle.com/jessemostipak/hotel-booking-demand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5555" y="4337841"/>
            <a:ext cx="2988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ADR (Average Daily Rate)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Numerical variable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Predict the price of hotel</a:t>
            </a:r>
          </a:p>
          <a:p>
            <a:pPr lvl="1"/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Is Cancelled?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Categorical variable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Predict whether a reservation will be cancelled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195910" y="4337841"/>
            <a:ext cx="2972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‘Pricing’ and ‘cancellation’ are key parameters for any reservation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Opportunity to replicate in other industries involving reservations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Potential to standardize prediction models for Tourism industry</a:t>
            </a:r>
          </a:p>
        </p:txBody>
      </p:sp>
      <p:sp>
        <p:nvSpPr>
          <p:cNvPr id="38" name="Google Shape;161;p3"/>
          <p:cNvSpPr/>
          <p:nvPr/>
        </p:nvSpPr>
        <p:spPr>
          <a:xfrm>
            <a:off x="417364" y="3610636"/>
            <a:ext cx="11257396" cy="283089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9" name="Google Shape;163;p3"/>
          <p:cNvSpPr txBox="1"/>
          <p:nvPr/>
        </p:nvSpPr>
        <p:spPr>
          <a:xfrm>
            <a:off x="910771" y="3439370"/>
            <a:ext cx="538842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Problem Identification and its Applicability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4105195" y="5270193"/>
            <a:ext cx="54215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518964" y="6061682"/>
            <a:ext cx="11038032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Two Target Variables to Predict: (1) Average Daily Rate (2) Will it be a Cancellation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7636746" y="5265003"/>
            <a:ext cx="54215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1" name="Diagram 40"/>
          <p:cNvGraphicFramePr/>
          <p:nvPr>
            <p:extLst>
              <p:ext uri="{D42A27DB-BD31-4B8C-83A1-F6EECF244321}">
                <p14:modId xmlns:p14="http://schemas.microsoft.com/office/powerpoint/2010/main" val="146542289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023065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chemeClr val="accent2">
                    <a:lumMod val="75000"/>
                  </a:schemeClr>
                </a:solidFill>
              </a:rPr>
              <a:t>Data Exploration and Feature Engineering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11090" r="10645"/>
          <a:stretch/>
        </p:blipFill>
        <p:spPr>
          <a:xfrm>
            <a:off x="9058732" y="157310"/>
            <a:ext cx="3066871" cy="2427931"/>
          </a:xfrm>
          <a:prstGeom prst="rect">
            <a:avLst/>
          </a:prstGeom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85578"/>
              </p:ext>
            </p:extLst>
          </p:nvPr>
        </p:nvGraphicFramePr>
        <p:xfrm>
          <a:off x="690107" y="1177757"/>
          <a:ext cx="8128000" cy="11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77114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8928121"/>
                    </a:ext>
                  </a:extLst>
                </a:gridCol>
                <a:gridCol w="1883225">
                  <a:extLst>
                    <a:ext uri="{9D8B030D-6E8A-4147-A177-3AD203B41FA5}">
                      <a16:colId xmlns:a16="http://schemas.microsoft.com/office/drawing/2014/main" val="1847213319"/>
                    </a:ext>
                  </a:extLst>
                </a:gridCol>
                <a:gridCol w="2180775">
                  <a:extLst>
                    <a:ext uri="{9D8B030D-6E8A-4147-A177-3AD203B41FA5}">
                      <a16:colId xmlns:a16="http://schemas.microsoft.com/office/drawing/2014/main" val="593210437"/>
                    </a:ext>
                  </a:extLst>
                </a:gridCol>
              </a:tblGrid>
              <a:tr h="111564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CA" sz="1600" b="1" baseline="0" dirty="0"/>
                        <a:t>I</a:t>
                      </a:r>
                      <a:r>
                        <a:rPr lang="en-CA" sz="1600" b="1" dirty="0"/>
                        <a:t>ndustry</a:t>
                      </a:r>
                      <a:r>
                        <a:rPr lang="en-CA" sz="1600" b="1" baseline="0" dirty="0"/>
                        <a:t> specific </a:t>
                      </a:r>
                      <a:r>
                        <a:rPr lang="en-CA" sz="1100" b="0" baseline="0" dirty="0"/>
                        <a:t>data related to Hospitality</a:t>
                      </a:r>
                      <a:endParaRPr lang="en-CA" sz="1050" b="0" baseline="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CA" sz="500" b="0" baseline="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CA" sz="1600" b="1" baseline="0" dirty="0"/>
                        <a:t>‘Less-explored’ </a:t>
                      </a:r>
                      <a:r>
                        <a:rPr lang="en-CA" sz="1050" b="0" baseline="0" dirty="0"/>
                        <a:t>dataset in Tourism industry vis-a-vis PNR data for Aviation </a:t>
                      </a:r>
                      <a:endParaRPr lang="en-CA" sz="1050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4778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15231" y="1269733"/>
            <a:ext cx="217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>
                <a:solidFill>
                  <a:srgbClr val="C55A11"/>
                </a:solidFill>
              </a:rPr>
              <a:t>119390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23408" y="1285406"/>
            <a:ext cx="81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18825" y="1260775"/>
            <a:ext cx="629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>
                <a:solidFill>
                  <a:srgbClr val="C55A11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3469" y="1865290"/>
            <a:ext cx="1703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C55A11"/>
                </a:solidFill>
              </a:rPr>
              <a:t>Number of data points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77385" y="1907106"/>
            <a:ext cx="1703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bg1"/>
                </a:solidFill>
              </a:rPr>
              <a:t>Number of features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89174" y="1916064"/>
            <a:ext cx="1703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C55A11"/>
                </a:solidFill>
              </a:rPr>
              <a:t>Number of Years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65257" y="1177757"/>
            <a:ext cx="524850" cy="11235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CA" sz="1600" b="1" dirty="0">
                <a:solidFill>
                  <a:schemeClr val="bg1"/>
                </a:solidFill>
              </a:rPr>
              <a:t>RAW DATA</a:t>
            </a:r>
          </a:p>
        </p:txBody>
      </p:sp>
      <p:sp>
        <p:nvSpPr>
          <p:cNvPr id="38" name="Down Arrow 37"/>
          <p:cNvSpPr/>
          <p:nvPr/>
        </p:nvSpPr>
        <p:spPr>
          <a:xfrm>
            <a:off x="165257" y="2321836"/>
            <a:ext cx="8733359" cy="346727"/>
          </a:xfrm>
          <a:prstGeom prst="downArrow">
            <a:avLst>
              <a:gd name="adj1" fmla="val 39061"/>
              <a:gd name="adj2" fmla="val 100000"/>
            </a:avLst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165259" y="2710725"/>
            <a:ext cx="524850" cy="369176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PROCESSED DATA</a:t>
            </a: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90739"/>
              </p:ext>
            </p:extLst>
          </p:nvPr>
        </p:nvGraphicFramePr>
        <p:xfrm>
          <a:off x="690108" y="2710725"/>
          <a:ext cx="11265178" cy="3707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873">
                  <a:extLst>
                    <a:ext uri="{9D8B030D-6E8A-4147-A177-3AD203B41FA5}">
                      <a16:colId xmlns:a16="http://schemas.microsoft.com/office/drawing/2014/main" val="1623610463"/>
                    </a:ext>
                  </a:extLst>
                </a:gridCol>
                <a:gridCol w="4785840">
                  <a:extLst>
                    <a:ext uri="{9D8B030D-6E8A-4147-A177-3AD203B41FA5}">
                      <a16:colId xmlns:a16="http://schemas.microsoft.com/office/drawing/2014/main" val="382114542"/>
                    </a:ext>
                  </a:extLst>
                </a:gridCol>
                <a:gridCol w="4784465">
                  <a:extLst>
                    <a:ext uri="{9D8B030D-6E8A-4147-A177-3AD203B41FA5}">
                      <a16:colId xmlns:a16="http://schemas.microsoft.com/office/drawing/2014/main" val="3250811815"/>
                    </a:ext>
                  </a:extLst>
                </a:gridCol>
              </a:tblGrid>
              <a:tr h="362413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C55A11"/>
                          </a:solidFill>
                        </a:rPr>
                        <a:t>Data Clean-Up</a:t>
                      </a:r>
                    </a:p>
                  </a:txBody>
                  <a:tcPr marL="72000" marR="36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C55A11"/>
                          </a:solidFill>
                        </a:rPr>
                        <a:t>Feature Engineering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C55A11"/>
                          </a:solidFill>
                        </a:rPr>
                        <a:t>Outlier Removal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125100"/>
                  </a:ext>
                </a:extLst>
              </a:tr>
              <a:tr h="3327662"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CA" sz="1200" dirty="0">
                          <a:solidFill>
                            <a:srgbClr val="C55A11"/>
                          </a:solidFill>
                        </a:rPr>
                        <a:t>1.</a:t>
                      </a: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 Blank</a:t>
                      </a:r>
                      <a:r>
                        <a:rPr lang="en-CA" sz="1200" dirty="0">
                          <a:solidFill>
                            <a:srgbClr val="C55A11"/>
                          </a:solidFill>
                        </a:rPr>
                        <a:t> data</a:t>
                      </a:r>
                    </a:p>
                    <a:p>
                      <a:pPr marL="0" lvl="0" indent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CA" sz="1200" dirty="0">
                          <a:solidFill>
                            <a:srgbClr val="C55A11"/>
                          </a:solidFill>
                        </a:rPr>
                        <a:t>(a) Removed</a:t>
                      </a: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 blank ‘Country’ data (~0.4%)</a:t>
                      </a:r>
                    </a:p>
                    <a:p>
                      <a:pPr marL="0" lvl="0" indent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(b) Replaced blank ‘No. Of children’ data with median value</a:t>
                      </a:r>
                    </a:p>
                    <a:p>
                      <a:pPr marL="0" lvl="0" indent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CA" sz="1200" dirty="0">
                          <a:solidFill>
                            <a:srgbClr val="C55A11"/>
                          </a:solidFill>
                        </a:rPr>
                        <a:t>2. Insufficient data: Removed ‘Country’ data with less than 1</a:t>
                      </a: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00 data points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3. </a:t>
                      </a:r>
                      <a:r>
                        <a:rPr lang="en-CA" sz="1200" dirty="0">
                          <a:solidFill>
                            <a:srgbClr val="C55A11"/>
                          </a:solidFill>
                        </a:rPr>
                        <a:t>Deleted unrelated features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Generated </a:t>
                      </a:r>
                      <a:r>
                        <a:rPr lang="en-CA" sz="1200" b="1" i="1" baseline="0" dirty="0">
                          <a:solidFill>
                            <a:srgbClr val="C55A11"/>
                          </a:solidFill>
                        </a:rPr>
                        <a:t>Weekend </a:t>
                      </a: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(YES / NO) and </a:t>
                      </a:r>
                      <a:r>
                        <a:rPr lang="en-CA" sz="1200" b="1" i="1" baseline="0" dirty="0">
                          <a:solidFill>
                            <a:srgbClr val="C55A11"/>
                          </a:solidFill>
                        </a:rPr>
                        <a:t>Day of the week </a:t>
                      </a:r>
                      <a:r>
                        <a:rPr lang="en-CA" sz="1200" b="0" i="0" baseline="0" dirty="0">
                          <a:solidFill>
                            <a:srgbClr val="C55A11"/>
                          </a:solidFill>
                        </a:rPr>
                        <a:t>from </a:t>
                      </a:r>
                      <a:r>
                        <a:rPr lang="en-CA" sz="1200" b="1" i="1" baseline="0" dirty="0">
                          <a:solidFill>
                            <a:srgbClr val="C55A11"/>
                          </a:solidFill>
                        </a:rPr>
                        <a:t>Date</a:t>
                      </a:r>
                      <a:r>
                        <a:rPr lang="en-CA" sz="1200" b="1" i="0" baseline="0" dirty="0">
                          <a:solidFill>
                            <a:srgbClr val="C55A11"/>
                          </a:solidFill>
                        </a:rPr>
                        <a:t> </a:t>
                      </a:r>
                      <a:endParaRPr lang="en-CA" sz="1200" b="1" i="1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Generated </a:t>
                      </a:r>
                      <a:r>
                        <a:rPr lang="en-CA" sz="1200" b="1" i="1" baseline="0" dirty="0">
                          <a:solidFill>
                            <a:srgbClr val="C55A11"/>
                          </a:solidFill>
                        </a:rPr>
                        <a:t>‘Booked through Agent’</a:t>
                      </a: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 (YES/NO) from </a:t>
                      </a:r>
                      <a:r>
                        <a:rPr lang="en-CA" sz="1200" b="1" i="1" baseline="0" dirty="0">
                          <a:solidFill>
                            <a:srgbClr val="C55A11"/>
                          </a:solidFill>
                        </a:rPr>
                        <a:t>‘Agent ID’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Generated </a:t>
                      </a:r>
                      <a:r>
                        <a:rPr lang="en-CA" sz="1200" b="1" i="1" baseline="0" dirty="0">
                          <a:solidFill>
                            <a:srgbClr val="C55A11"/>
                          </a:solidFill>
                        </a:rPr>
                        <a:t>‘Booked through Company’</a:t>
                      </a: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 (Y/N) from </a:t>
                      </a:r>
                      <a:r>
                        <a:rPr lang="en-CA" sz="1200" b="1" i="1" baseline="0" dirty="0">
                          <a:solidFill>
                            <a:srgbClr val="C55A11"/>
                          </a:solidFill>
                        </a:rPr>
                        <a:t>Company ID’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CA" sz="1200" dirty="0">
                          <a:solidFill>
                            <a:srgbClr val="C55A11"/>
                          </a:solidFill>
                        </a:rPr>
                        <a:t>One-Hot Encoding</a:t>
                      </a: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 for all</a:t>
                      </a:r>
                      <a:r>
                        <a:rPr lang="en-CA" sz="1200" dirty="0">
                          <a:solidFill>
                            <a:srgbClr val="C55A11"/>
                          </a:solidFill>
                        </a:rPr>
                        <a:t> categorical features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200" dirty="0">
                          <a:solidFill>
                            <a:srgbClr val="C55A11"/>
                          </a:solidFill>
                        </a:rPr>
                        <a:t>Removed all values greater than (Q3</a:t>
                      </a: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 + </a:t>
                      </a:r>
                      <a:r>
                        <a:rPr lang="en-CA" sz="1200" dirty="0">
                          <a:solidFill>
                            <a:srgbClr val="C55A11"/>
                          </a:solidFill>
                        </a:rPr>
                        <a:t>1.5</a:t>
                      </a: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 * IQR) or less than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200" baseline="0" dirty="0">
                          <a:solidFill>
                            <a:srgbClr val="C55A11"/>
                          </a:solidFill>
                        </a:rPr>
                        <a:t>(Q1 – 1.5 * IQR) </a:t>
                      </a:r>
                    </a:p>
                  </a:txBody>
                  <a:tcPr marL="108000" marR="36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991395"/>
                  </a:ext>
                </a:extLst>
              </a:tr>
            </a:tbl>
          </a:graphicData>
        </a:graphic>
      </p:graphicFrame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/>
          <a:srcRect l="3492" t="2425" r="57420" b="45148"/>
          <a:stretch/>
        </p:blipFill>
        <p:spPr>
          <a:xfrm>
            <a:off x="8087992" y="3746300"/>
            <a:ext cx="3107748" cy="944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8088" t="37933" r="53252" b="20283"/>
          <a:stretch/>
        </p:blipFill>
        <p:spPr>
          <a:xfrm>
            <a:off x="2401592" y="3509823"/>
            <a:ext cx="2409125" cy="19757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54505" t="37840" r="17386" b="20754"/>
          <a:stretch/>
        </p:blipFill>
        <p:spPr>
          <a:xfrm>
            <a:off x="4840651" y="3529058"/>
            <a:ext cx="2317336" cy="1920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62236" y="3351498"/>
            <a:ext cx="2481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i="1" dirty="0">
                <a:solidFill>
                  <a:schemeClr val="accent2">
                    <a:lumMod val="75000"/>
                  </a:schemeClr>
                </a:solidFill>
              </a:rPr>
              <a:t>Reservations per ‘day of the week’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10717" y="3349807"/>
            <a:ext cx="2481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i="1" dirty="0">
                <a:solidFill>
                  <a:schemeClr val="accent2">
                    <a:lumMod val="75000"/>
                  </a:schemeClr>
                </a:solidFill>
              </a:rPr>
              <a:t>Cancellations per ‘day of the week’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8561" t="57899" r="17228" b="34218"/>
          <a:stretch/>
        </p:blipFill>
        <p:spPr>
          <a:xfrm>
            <a:off x="7206112" y="5171207"/>
            <a:ext cx="4720551" cy="8830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62558" y="6230831"/>
            <a:ext cx="46927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dirty="0">
                <a:solidFill>
                  <a:srgbClr val="C55A11"/>
                </a:solidFill>
              </a:rPr>
              <a:t>Q3 = Third quartile or 75</a:t>
            </a:r>
            <a:r>
              <a:rPr lang="en-CA" sz="700" baseline="30000" dirty="0">
                <a:solidFill>
                  <a:srgbClr val="C55A11"/>
                </a:solidFill>
              </a:rPr>
              <a:t>th</a:t>
            </a:r>
            <a:r>
              <a:rPr lang="en-CA" sz="700" dirty="0">
                <a:solidFill>
                  <a:srgbClr val="C55A11"/>
                </a:solidFill>
              </a:rPr>
              <a:t>  percentile; Q1 = First quartile or 25</a:t>
            </a:r>
            <a:r>
              <a:rPr lang="en-CA" sz="700" baseline="30000" dirty="0">
                <a:solidFill>
                  <a:srgbClr val="C55A11"/>
                </a:solidFill>
              </a:rPr>
              <a:t>th</a:t>
            </a:r>
            <a:r>
              <a:rPr lang="en-CA" sz="700" dirty="0">
                <a:solidFill>
                  <a:srgbClr val="C55A11"/>
                </a:solidFill>
              </a:rPr>
              <a:t> percentile; IQR = Inter-Quartile Range (Q3-Q1)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887" y="3558004"/>
            <a:ext cx="2899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i="1" dirty="0">
                <a:solidFill>
                  <a:schemeClr val="accent2">
                    <a:lumMod val="75000"/>
                  </a:schemeClr>
                </a:solidFill>
              </a:rPr>
              <a:t>BOX PLOT: ADR (Average Daily Rate)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66942" y="4889125"/>
            <a:ext cx="2392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>
                <a:solidFill>
                  <a:schemeClr val="accent2">
                    <a:lumMod val="75000"/>
                  </a:schemeClr>
                </a:solidFill>
              </a:rPr>
              <a:t>BEFORE       vs          AFTER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38319" y="5943958"/>
            <a:ext cx="2392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chemeClr val="accent2">
                    <a:lumMod val="75000"/>
                  </a:schemeClr>
                </a:solidFill>
              </a:rPr>
              <a:t>Probability density graphs</a:t>
            </a:r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765361649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7474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Feature Scaling and Reduction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161;p3"/>
          <p:cNvSpPr/>
          <p:nvPr/>
        </p:nvSpPr>
        <p:spPr>
          <a:xfrm>
            <a:off x="452704" y="1192774"/>
            <a:ext cx="11257396" cy="206494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63;p3"/>
          <p:cNvSpPr txBox="1"/>
          <p:nvPr/>
        </p:nvSpPr>
        <p:spPr>
          <a:xfrm>
            <a:off x="946111" y="1021507"/>
            <a:ext cx="264522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2000" kern="0" dirty="0">
                <a:solidFill>
                  <a:schemeClr val="accent2">
                    <a:lumMod val="75000"/>
                  </a:schemeClr>
                </a:solidFill>
                <a:ea typeface="Arial"/>
                <a:cs typeface="Arial"/>
                <a:sym typeface="Arial"/>
              </a:rPr>
              <a:t>Feature Scaling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1101" y="1382730"/>
            <a:ext cx="6376856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Normalization vs Standardization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Our dataset has many non-negative features, like price, no. of children etc. 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Normalization represents non-negative features better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Standardization has a much wider spread vis-à-vis normalization</a:t>
            </a:r>
          </a:p>
        </p:txBody>
      </p:sp>
      <p:sp>
        <p:nvSpPr>
          <p:cNvPr id="9" name="Google Shape;161;p3"/>
          <p:cNvSpPr/>
          <p:nvPr/>
        </p:nvSpPr>
        <p:spPr>
          <a:xfrm>
            <a:off x="452704" y="3450976"/>
            <a:ext cx="11257396" cy="29880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63;p3"/>
          <p:cNvSpPr txBox="1"/>
          <p:nvPr/>
        </p:nvSpPr>
        <p:spPr>
          <a:xfrm>
            <a:off x="946111" y="3279709"/>
            <a:ext cx="376079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2000" kern="0" dirty="0">
                <a:solidFill>
                  <a:schemeClr val="accent2">
                    <a:lumMod val="75000"/>
                  </a:schemeClr>
                </a:solidFill>
                <a:ea typeface="Arial"/>
                <a:cs typeface="Arial"/>
                <a:sym typeface="Arial"/>
              </a:rPr>
              <a:t>Feature Reduction / Selection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2386" y="6061423"/>
            <a:ext cx="11038032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K-best method gave best results for regression and PCA gave best results for classification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7818" t="15394" r="19872" b="17904"/>
          <a:stretch/>
        </p:blipFill>
        <p:spPr>
          <a:xfrm>
            <a:off x="4461968" y="3962868"/>
            <a:ext cx="3262000" cy="196421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6191186" y="4111265"/>
            <a:ext cx="9236" cy="165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8151" t="29600" r="17165" b="18640"/>
          <a:stretch/>
        </p:blipFill>
        <p:spPr>
          <a:xfrm>
            <a:off x="466764" y="1375716"/>
            <a:ext cx="4155117" cy="18702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04146" y="1440826"/>
            <a:ext cx="359985" cy="24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4107893" y="2392125"/>
            <a:ext cx="454634" cy="259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649569" y="1421576"/>
            <a:ext cx="10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chemeClr val="accent2">
                    <a:lumMod val="75000"/>
                  </a:schemeClr>
                </a:solidFill>
              </a:rPr>
              <a:t>Normalization</a:t>
            </a:r>
          </a:p>
          <a:p>
            <a:r>
              <a:rPr lang="en-CA" sz="900" dirty="0">
                <a:solidFill>
                  <a:schemeClr val="accent2">
                    <a:lumMod val="75000"/>
                  </a:schemeClr>
                </a:solidFill>
              </a:rPr>
              <a:t>Standardization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443572" y="1516906"/>
            <a:ext cx="2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43572" y="1665175"/>
            <a:ext cx="25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49569" y="2355064"/>
            <a:ext cx="10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chemeClr val="accent2">
                    <a:lumMod val="75000"/>
                  </a:schemeClr>
                </a:solidFill>
              </a:rPr>
              <a:t>Normalization</a:t>
            </a:r>
          </a:p>
          <a:p>
            <a:r>
              <a:rPr lang="en-CA" sz="900" dirty="0">
                <a:solidFill>
                  <a:schemeClr val="accent2">
                    <a:lumMod val="75000"/>
                  </a:schemeClr>
                </a:solidFill>
              </a:rPr>
              <a:t>Standardization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443572" y="2450394"/>
            <a:ext cx="2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43572" y="2598663"/>
            <a:ext cx="25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925990" y="2794729"/>
            <a:ext cx="6480000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Normalization for feature scaling of our dataset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4483" y="4051530"/>
            <a:ext cx="3456298" cy="7529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Recursive Feature Elimination with Cross-Validation (RFECV) Output (Regression Only)</a:t>
            </a: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626580" y="4529241"/>
            <a:ext cx="3344970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Optimal number of features : 80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3" name="Pentagon 32"/>
          <p:cNvSpPr/>
          <p:nvPr/>
        </p:nvSpPr>
        <p:spPr>
          <a:xfrm>
            <a:off x="585056" y="3738720"/>
            <a:ext cx="1109024" cy="32495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RFECV</a:t>
            </a:r>
          </a:p>
        </p:txBody>
      </p:sp>
      <p:sp>
        <p:nvSpPr>
          <p:cNvPr id="35" name="Pentagon 34"/>
          <p:cNvSpPr/>
          <p:nvPr/>
        </p:nvSpPr>
        <p:spPr>
          <a:xfrm>
            <a:off x="4001407" y="3689919"/>
            <a:ext cx="756000" cy="32495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PCA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16711" y="5175662"/>
            <a:ext cx="3456298" cy="79616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Regression – Predicting Average Daily Rate: Top 60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Classification – Predicting cancellation:           Top 70 features</a:t>
            </a:r>
          </a:p>
        </p:txBody>
      </p:sp>
      <p:sp>
        <p:nvSpPr>
          <p:cNvPr id="37" name="Pentagon 36"/>
          <p:cNvSpPr/>
          <p:nvPr/>
        </p:nvSpPr>
        <p:spPr>
          <a:xfrm>
            <a:off x="607284" y="4862852"/>
            <a:ext cx="1109024" cy="32495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K-BEST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1491" y="5304268"/>
            <a:ext cx="135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i="1" dirty="0">
                <a:solidFill>
                  <a:schemeClr val="accent2">
                    <a:lumMod val="75000"/>
                  </a:schemeClr>
                </a:solidFill>
              </a:rPr>
              <a:t>*Optimal Number of features: 60</a:t>
            </a:r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3394102941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0"/>
          <a:srcRect t="3611" r="4632"/>
          <a:stretch/>
        </p:blipFill>
        <p:spPr>
          <a:xfrm>
            <a:off x="8356320" y="4003826"/>
            <a:ext cx="3066400" cy="19912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257962" y="3741141"/>
            <a:ext cx="7334374" cy="223068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30355" y="3749155"/>
            <a:ext cx="2842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Regression: Predict Avg. Daily Rate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36174" y="3770391"/>
            <a:ext cx="288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Classification: Predict Cancellation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10273413" y="4101755"/>
            <a:ext cx="9236" cy="1584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216368" y="5217520"/>
            <a:ext cx="135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i="1" dirty="0">
                <a:solidFill>
                  <a:schemeClr val="accent2">
                    <a:lumMod val="75000"/>
                  </a:schemeClr>
                </a:solidFill>
              </a:rPr>
              <a:t>*Optimal Number of features: 70</a:t>
            </a:r>
          </a:p>
        </p:txBody>
      </p:sp>
    </p:spTree>
    <p:extLst>
      <p:ext uri="{BB962C8B-B14F-4D97-AF65-F5344CB8AC3E}">
        <p14:creationId xmlns:p14="http://schemas.microsoft.com/office/powerpoint/2010/main" val="394032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>
                <a:solidFill>
                  <a:schemeClr val="accent2">
                    <a:lumMod val="75000"/>
                  </a:schemeClr>
                </a:solidFill>
              </a:rPr>
              <a:t>Modelling</a:t>
            </a:r>
            <a:br>
              <a:rPr lang="en-CA" sz="3600" kern="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CA" sz="2000" kern="0" dirty="0">
                <a:solidFill>
                  <a:schemeClr val="accent2">
                    <a:lumMod val="75000"/>
                  </a:schemeClr>
                </a:solidFill>
              </a:rPr>
              <a:t>Regression : Predicting Average Daily Date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47061" y="1425905"/>
            <a:ext cx="2166911" cy="48420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836931" y="1434382"/>
            <a:ext cx="9164988" cy="318841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836931" y="5390504"/>
            <a:ext cx="9162000" cy="87748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 flipV="1">
            <a:off x="247061" y="1082426"/>
            <a:ext cx="2166911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flipV="1">
            <a:off x="2836931" y="1090903"/>
            <a:ext cx="9162000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 flipV="1">
            <a:off x="2836931" y="5047025"/>
            <a:ext cx="9162000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1158" y="1126077"/>
            <a:ext cx="227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>
                <a:solidFill>
                  <a:srgbClr val="FFFFFF"/>
                </a:solidFill>
              </a:rPr>
              <a:t>Select &amp; Train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18380" y="1107197"/>
            <a:ext cx="5510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>
                <a:solidFill>
                  <a:srgbClr val="FFFFFF"/>
                </a:solidFill>
              </a:rPr>
              <a:t>Tune and Compare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0057" y="5063319"/>
            <a:ext cx="8948408" cy="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7060" y="1503357"/>
            <a:ext cx="2182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Identified six models to train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Linear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Stochastic Gradient Descent (SGD)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Elastic Net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K-Neighbors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Ada Boost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Random Forest Regression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413011" y="1450677"/>
            <a:ext cx="42208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ight Arrow 26"/>
          <p:cNvSpPr/>
          <p:nvPr/>
        </p:nvSpPr>
        <p:spPr>
          <a:xfrm rot="5400000">
            <a:off x="7185198" y="3633502"/>
            <a:ext cx="422082" cy="24120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798883683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000452" y="1522904"/>
            <a:ext cx="9159297" cy="3022088"/>
            <a:chOff x="2715972" y="1488459"/>
            <a:chExt cx="9159297" cy="30220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3"/>
            <a:srcRect b="24289"/>
            <a:stretch/>
          </p:blipFill>
          <p:spPr>
            <a:xfrm>
              <a:off x="2715972" y="1488459"/>
              <a:ext cx="8791575" cy="287018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760776" y="4271853"/>
              <a:ext cx="3417549" cy="95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299890" y="4260302"/>
              <a:ext cx="3417549" cy="95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98800" y="4277360"/>
              <a:ext cx="1371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Linear Regression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75975" y="4277360"/>
              <a:ext cx="1371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SGD Regression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0676" y="4272238"/>
              <a:ext cx="1371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Elastic Net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15458" y="4279169"/>
              <a:ext cx="1602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rgbClr val="00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</a:rPr>
                <a:t>K-Neighbors </a:t>
              </a:r>
              <a:r>
                <a:rPr lang="en-CA" sz="9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</a:rPr>
                <a:t>Regressor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68571" y="4279715"/>
              <a:ext cx="1602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AdaBoost</a:t>
              </a:r>
              <a:r>
                <a:rPr lang="en-CA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CA" sz="9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Regressor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008665" y="4279169"/>
              <a:ext cx="18666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Random Forest </a:t>
              </a:r>
              <a:r>
                <a:rPr lang="en-CA" sz="9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Regressor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130029" y="5386550"/>
            <a:ext cx="3529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K-Neighbors Regression gives best results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MAE (Mean absolute error):          13.167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RMSE (Root mean square error):  21.488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13803" y="5367579"/>
            <a:ext cx="377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Tuned </a:t>
            </a:r>
            <a:r>
              <a:rPr lang="en-CA" sz="1200" dirty="0" err="1">
                <a:solidFill>
                  <a:schemeClr val="accent2">
                    <a:lumMod val="75000"/>
                  </a:schemeClr>
                </a:solidFill>
              </a:rPr>
              <a:t>Hyperparameters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 for K-Neighbors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err="1">
                <a:solidFill>
                  <a:schemeClr val="accent2">
                    <a:lumMod val="75000"/>
                  </a:schemeClr>
                </a:solidFill>
              </a:rPr>
              <a:t>leaf_size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 = 30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err="1">
                <a:solidFill>
                  <a:schemeClr val="accent2">
                    <a:lumMod val="75000"/>
                  </a:schemeClr>
                </a:solidFill>
              </a:rPr>
              <a:t>n_neighbors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61752" y="5604712"/>
            <a:ext cx="233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p = 2</a:t>
            </a:r>
          </a:p>
        </p:txBody>
      </p:sp>
    </p:spTree>
    <p:extLst>
      <p:ext uri="{BB962C8B-B14F-4D97-AF65-F5344CB8AC3E}">
        <p14:creationId xmlns:p14="http://schemas.microsoft.com/office/powerpoint/2010/main" val="424226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>
                <a:solidFill>
                  <a:schemeClr val="accent2">
                    <a:lumMod val="75000"/>
                  </a:schemeClr>
                </a:solidFill>
              </a:rPr>
              <a:t>Modelling</a:t>
            </a:r>
            <a:br>
              <a:rPr lang="en-CA" sz="3600" kern="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CA" sz="2000" kern="0" dirty="0">
                <a:solidFill>
                  <a:schemeClr val="accent2">
                    <a:lumMod val="75000"/>
                  </a:schemeClr>
                </a:solidFill>
              </a:rPr>
              <a:t>Classification: Predicting Cancellation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61665220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/>
          <a:srcRect l="1327" t="3532" r="14015" b="4656"/>
          <a:stretch/>
        </p:blipFill>
        <p:spPr>
          <a:xfrm>
            <a:off x="2960057" y="1559093"/>
            <a:ext cx="6287009" cy="2560320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47061" y="1425905"/>
            <a:ext cx="2166911" cy="48420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836931" y="1434381"/>
            <a:ext cx="6469208" cy="483360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9731521" y="1451199"/>
            <a:ext cx="2211096" cy="481678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 flipV="1">
            <a:off x="247061" y="1082426"/>
            <a:ext cx="2166911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flipV="1">
            <a:off x="2836931" y="1090903"/>
            <a:ext cx="6467099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 flipV="1">
            <a:off x="9731521" y="1107720"/>
            <a:ext cx="2211096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158" y="1126077"/>
            <a:ext cx="227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>
                <a:solidFill>
                  <a:srgbClr val="FFFFFF"/>
                </a:solidFill>
              </a:rPr>
              <a:t>Select &amp; Train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18381" y="1107197"/>
            <a:ext cx="225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>
                <a:solidFill>
                  <a:srgbClr val="FFFFFF"/>
                </a:solidFill>
              </a:rPr>
              <a:t>Tune and Compare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54647" y="1124014"/>
            <a:ext cx="1951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2140" y="1508282"/>
            <a:ext cx="1957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Identified six models to train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K-Neighbors Classifier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Logistic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Random Forest Classifier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Support Vector Classifier (SVC)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Decision Tree Classifier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Voting Classifier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413011" y="1450677"/>
            <a:ext cx="42208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TextBox 36"/>
          <p:cNvSpPr txBox="1"/>
          <p:nvPr/>
        </p:nvSpPr>
        <p:spPr>
          <a:xfrm>
            <a:off x="9764346" y="1462568"/>
            <a:ext cx="2178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Random Forest Classifier (RFC)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and </a:t>
            </a: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Voting classifier  (VC)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give the best results on each of the following parameters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Accuracy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Precision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F1 score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ROC AUC score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Decision Tree Classifier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provides best results for Recall; about 2-3% better than RFC and VC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9312880" y="1464565"/>
            <a:ext cx="42208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5F21B9-1C38-664A-A316-8F34DC035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28772" y="4181288"/>
            <a:ext cx="5934683" cy="205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9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  <a:br>
              <a:rPr lang="en-CA" sz="3600" kern="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CA" sz="2000" kern="0" dirty="0">
                <a:solidFill>
                  <a:schemeClr val="accent2">
                    <a:lumMod val="75000"/>
                  </a:schemeClr>
                </a:solidFill>
              </a:rPr>
              <a:t>Classification: Predicting Cancellation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61665220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91766" y="1439217"/>
            <a:ext cx="564149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b="1" dirty="0">
                <a:solidFill>
                  <a:schemeClr val="accent2">
                    <a:lumMod val="75000"/>
                  </a:schemeClr>
                </a:solidFill>
              </a:rPr>
              <a:t>Choose Voting classifier (VC)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err="1">
                <a:solidFill>
                  <a:schemeClr val="accent2">
                    <a:lumMod val="75000"/>
                  </a:schemeClr>
                </a:solidFill>
              </a:rPr>
              <a:t>Alongwith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 Random Forest Classifier (RFC), VC gives the best results for Accuracy and Precision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The recall score is only ~3% less than the best result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Choose VC over RFC, since it compares other models (including RFC) and generally provides best results</a:t>
            </a:r>
          </a:p>
        </p:txBody>
      </p:sp>
      <p:sp>
        <p:nvSpPr>
          <p:cNvPr id="18" name="Google Shape;161;p3"/>
          <p:cNvSpPr/>
          <p:nvPr/>
        </p:nvSpPr>
        <p:spPr>
          <a:xfrm>
            <a:off x="285288" y="1260148"/>
            <a:ext cx="11612072" cy="2140493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Google Shape;163;p3"/>
          <p:cNvSpPr txBox="1"/>
          <p:nvPr/>
        </p:nvSpPr>
        <p:spPr>
          <a:xfrm>
            <a:off x="778695" y="1088882"/>
            <a:ext cx="241154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Choose Model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0" name="Google Shape;161;p3"/>
          <p:cNvSpPr/>
          <p:nvPr/>
        </p:nvSpPr>
        <p:spPr>
          <a:xfrm>
            <a:off x="5539856" y="3607895"/>
            <a:ext cx="6357504" cy="2675187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1" name="Google Shape;163;p3"/>
          <p:cNvSpPr txBox="1"/>
          <p:nvPr/>
        </p:nvSpPr>
        <p:spPr>
          <a:xfrm>
            <a:off x="6033263" y="3436629"/>
            <a:ext cx="241154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Confusion</a:t>
            </a:r>
            <a:r>
              <a:rPr kumimoji="0" lang="en-CA" sz="2000" b="0" i="0" u="none" strike="noStrike" kern="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 Matrix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2" name="Google Shape;161;p3"/>
          <p:cNvSpPr/>
          <p:nvPr/>
        </p:nvSpPr>
        <p:spPr>
          <a:xfrm>
            <a:off x="285288" y="3614346"/>
            <a:ext cx="4953647" cy="2675187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Google Shape;163;p3"/>
          <p:cNvSpPr txBox="1"/>
          <p:nvPr/>
        </p:nvSpPr>
        <p:spPr>
          <a:xfrm>
            <a:off x="760223" y="3443080"/>
            <a:ext cx="3663996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CA" sz="2000" kern="0" dirty="0">
                <a:solidFill>
                  <a:schemeClr val="accent2">
                    <a:lumMod val="75000"/>
                  </a:schemeClr>
                </a:solidFill>
                <a:ea typeface="Arial"/>
                <a:cs typeface="Arial"/>
                <a:sym typeface="Arial"/>
              </a:rPr>
              <a:t>Voting classifier (VC) Results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87070" y="1285130"/>
            <a:ext cx="4916077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b="1" dirty="0">
                <a:solidFill>
                  <a:schemeClr val="accent2">
                    <a:lumMod val="75000"/>
                  </a:schemeClr>
                </a:solidFill>
              </a:rPr>
              <a:t>Tuned </a:t>
            </a:r>
            <a:r>
              <a:rPr lang="en-CA" sz="1400" b="1" dirty="0" err="1">
                <a:solidFill>
                  <a:schemeClr val="accent2">
                    <a:lumMod val="75000"/>
                  </a:schemeClr>
                </a:solidFill>
              </a:rPr>
              <a:t>Hyperparameters</a:t>
            </a:r>
            <a:endParaRPr lang="en-CA" sz="1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K-Neighbors Classifier: 	     </a:t>
            </a:r>
            <a:r>
              <a:rPr lang="en-CA" sz="1200" dirty="0" err="1">
                <a:solidFill>
                  <a:schemeClr val="accent2">
                    <a:lumMod val="75000"/>
                  </a:schemeClr>
                </a:solidFill>
              </a:rPr>
              <a:t>n_neighbors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 = 10, weights = ‘distance’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Logistic Regression: 	     solver = ‘lib linear’, </a:t>
            </a:r>
            <a:r>
              <a:rPr lang="en-CA" sz="1200" dirty="0" err="1">
                <a:solidFill>
                  <a:schemeClr val="accent2">
                    <a:lumMod val="75000"/>
                  </a:schemeClr>
                </a:solidFill>
              </a:rPr>
              <a:t>tol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 = 0.0001, c = 1.0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Random Forest Classifier:   </a:t>
            </a:r>
            <a:r>
              <a:rPr lang="en-CA" sz="1200" dirty="0" err="1">
                <a:solidFill>
                  <a:schemeClr val="accent2">
                    <a:lumMod val="75000"/>
                  </a:schemeClr>
                </a:solidFill>
              </a:rPr>
              <a:t>n_estimators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 = 10, criterion = </a:t>
            </a:r>
            <a:r>
              <a:rPr lang="en-CA" sz="1200" dirty="0" err="1">
                <a:solidFill>
                  <a:schemeClr val="accent2">
                    <a:lumMod val="75000"/>
                  </a:schemeClr>
                </a:solidFill>
              </a:rPr>
              <a:t>gini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Support Vector Classifier:    c = 1.0, kernel = </a:t>
            </a:r>
            <a:r>
              <a:rPr lang="en-CA" sz="1200" dirty="0" err="1">
                <a:solidFill>
                  <a:schemeClr val="accent2">
                    <a:lumMod val="75000"/>
                  </a:schemeClr>
                </a:solidFill>
              </a:rPr>
              <a:t>rvf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, tolerance = 0.001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Decision Tree Classifier:      splitter = ‘best’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Voting Classifier:	      voting = ‘hard’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B059A-18DD-9046-9444-8AA07EC53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979" y="3735075"/>
            <a:ext cx="3492523" cy="2489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ED3A88-749B-7449-8E30-8B60CF0AB1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38" y="4210455"/>
            <a:ext cx="4381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>
                <a:solidFill>
                  <a:schemeClr val="accent2">
                    <a:lumMod val="75000"/>
                  </a:schemeClr>
                </a:solidFill>
              </a:rPr>
              <a:t>Neural Network (</a:t>
            </a:r>
            <a:r>
              <a:rPr lang="en-CA" sz="3600" kern="0" dirty="0" err="1">
                <a:solidFill>
                  <a:schemeClr val="accent2">
                    <a:lumMod val="75000"/>
                  </a:schemeClr>
                </a:solidFill>
              </a:rPr>
              <a:t>TensorFlow</a:t>
            </a:r>
            <a:r>
              <a:rPr lang="en-CA" sz="3600" kern="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CA" sz="20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5" y="1530150"/>
            <a:ext cx="3777695" cy="2694308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674394854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4399" y="4185462"/>
            <a:ext cx="5938863" cy="19527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1906" y="1454457"/>
            <a:ext cx="6501356" cy="2521463"/>
          </a:xfrm>
          <a:prstGeom prst="rect">
            <a:avLst/>
          </a:prstGeom>
        </p:spPr>
      </p:pic>
      <p:sp>
        <p:nvSpPr>
          <p:cNvPr id="18" name="Google Shape;161;p3"/>
          <p:cNvSpPr/>
          <p:nvPr/>
        </p:nvSpPr>
        <p:spPr>
          <a:xfrm>
            <a:off x="214167" y="1260149"/>
            <a:ext cx="11552959" cy="5051034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Google Shape;163;p3"/>
          <p:cNvSpPr txBox="1"/>
          <p:nvPr/>
        </p:nvSpPr>
        <p:spPr>
          <a:xfrm>
            <a:off x="707576" y="1088882"/>
            <a:ext cx="2635988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Summary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823" y="4265657"/>
            <a:ext cx="559550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Neural Networks applied to </a:t>
            </a: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predict cancellations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using </a:t>
            </a: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three layers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with following p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erceptron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information:</a:t>
            </a: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Layer 1:  256 units</a:t>
            </a: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Layer 2: 128 units</a:t>
            </a: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Layer 3: 1 unit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Plotted model graph with different activation functions : </a:t>
            </a:r>
            <a:r>
              <a:rPr lang="en-CA" sz="1200" b="1" dirty="0" err="1">
                <a:solidFill>
                  <a:schemeClr val="accent2">
                    <a:lumMod val="75000"/>
                  </a:schemeClr>
                </a:solidFill>
              </a:rPr>
              <a:t>elu</a:t>
            </a: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CA" sz="1200" b="1" dirty="0" err="1">
                <a:solidFill>
                  <a:schemeClr val="accent2">
                    <a:lumMod val="75000"/>
                  </a:schemeClr>
                </a:solidFill>
              </a:rPr>
              <a:t>relu</a:t>
            </a: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CA" sz="1200" b="1" dirty="0" err="1">
                <a:solidFill>
                  <a:schemeClr val="accent2">
                    <a:lumMod val="75000"/>
                  </a:schemeClr>
                </a:solidFill>
              </a:rPr>
              <a:t>selu</a:t>
            </a: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, sigmoid, </a:t>
            </a:r>
            <a:r>
              <a:rPr lang="en-CA" sz="1200" b="1" dirty="0" err="1">
                <a:solidFill>
                  <a:schemeClr val="accent2">
                    <a:lumMod val="75000"/>
                  </a:schemeClr>
                </a:solidFill>
              </a:rPr>
              <a:t>tanh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All activation scores performed well as recall is over 0.5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Overall, </a:t>
            </a: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‘</a:t>
            </a:r>
            <a:r>
              <a:rPr lang="en-CA" sz="1200" b="1" dirty="0" err="1">
                <a:solidFill>
                  <a:schemeClr val="accent2">
                    <a:lumMod val="75000"/>
                  </a:schemeClr>
                </a:solidFill>
              </a:rPr>
              <a:t>relu</a:t>
            </a: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’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 activation function provided best results followed by </a:t>
            </a: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</a:rPr>
              <a:t>‘sigmoid’</a:t>
            </a:r>
          </a:p>
        </p:txBody>
      </p:sp>
    </p:spTree>
    <p:extLst>
      <p:ext uri="{BB962C8B-B14F-4D97-AF65-F5344CB8AC3E}">
        <p14:creationId xmlns:p14="http://schemas.microsoft.com/office/powerpoint/2010/main" val="18377514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4B183"/>
      </a:hlink>
      <a:folHlink>
        <a:srgbClr val="F4B18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2599</TotalTime>
  <Words>1597</Words>
  <Application>Microsoft Macintosh PowerPoint</Application>
  <PresentationFormat>Widescreen</PresentationFormat>
  <Paragraphs>291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ＭＳ Ｐゴシック</vt:lpstr>
      <vt:lpstr>Arial</vt:lpstr>
      <vt:lpstr>Calibri</vt:lpstr>
      <vt:lpstr>Courier New</vt:lpstr>
      <vt:lpstr>Lato</vt:lpstr>
      <vt:lpstr>Tahoma</vt:lpstr>
      <vt:lpstr>Wingdings</vt:lpstr>
      <vt:lpstr>Office Theme</vt:lpstr>
      <vt:lpstr>PowerPoint Presentation</vt:lpstr>
      <vt:lpstr>Project Journey</vt:lpstr>
      <vt:lpstr>Identify Problem and its Application</vt:lpstr>
      <vt:lpstr>Data Exploration and Feature Engineering</vt:lpstr>
      <vt:lpstr>Feature Scaling and Reduction</vt:lpstr>
      <vt:lpstr>Modelling Regression : Predicting Average Daily Date</vt:lpstr>
      <vt:lpstr>Modelling Classification: Predicting Cancellation</vt:lpstr>
      <vt:lpstr>Results Classification: Predicting Cancellation</vt:lpstr>
      <vt:lpstr>Neural Network (TensorFlow)</vt:lpstr>
      <vt:lpstr>Conclusion</vt:lpstr>
      <vt:lpstr>PowerPoint Presentation</vt:lpstr>
    </vt:vector>
  </TitlesOfParts>
  <Company>TELUS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Harkaran Singh</dc:creator>
  <cp:lastModifiedBy>Microsoft Office User</cp:lastModifiedBy>
  <cp:revision>152</cp:revision>
  <dcterms:created xsi:type="dcterms:W3CDTF">2020-03-28T16:11:28Z</dcterms:created>
  <dcterms:modified xsi:type="dcterms:W3CDTF">2020-04-08T02:39:35Z</dcterms:modified>
</cp:coreProperties>
</file>